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8584-EAE2-44A1-8E2E-416304180A11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302E-432D-465C-A0AB-B299D9B366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8584-EAE2-44A1-8E2E-416304180A11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302E-432D-465C-A0AB-B299D9B366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8584-EAE2-44A1-8E2E-416304180A11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302E-432D-465C-A0AB-B299D9B366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8584-EAE2-44A1-8E2E-416304180A11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302E-432D-465C-A0AB-B299D9B366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8584-EAE2-44A1-8E2E-416304180A11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302E-432D-465C-A0AB-B299D9B366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8584-EAE2-44A1-8E2E-416304180A11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302E-432D-465C-A0AB-B299D9B366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8584-EAE2-44A1-8E2E-416304180A11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302E-432D-465C-A0AB-B299D9B366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8584-EAE2-44A1-8E2E-416304180A11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302E-432D-465C-A0AB-B299D9B366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8584-EAE2-44A1-8E2E-416304180A11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302E-432D-465C-A0AB-B299D9B366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8584-EAE2-44A1-8E2E-416304180A11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302E-432D-465C-A0AB-B299D9B366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08584-EAE2-44A1-8E2E-416304180A11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9302E-432D-465C-A0AB-B299D9B366A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0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08584-EAE2-44A1-8E2E-416304180A11}" type="datetimeFigureOut">
              <a:rPr lang="pl-PL" smtClean="0"/>
              <a:pPr/>
              <a:t>2013-05-28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9302E-432D-465C-A0AB-B299D9B366A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pl/url?sa=i&amp;rct=j&amp;q=owadyWIOSENNE+GIFY&amp;source=images&amp;cd=&amp;cad=rja&amp;docid=fXJJyNYLMX3SzM&amp;tbnid=aPHGxyqTPJu5PM:&amp;ved=0CAUQjRw&amp;url=http%3A%2F%2Fsunika.pinger.pl%2F&amp;ei=ptijUa6wJ4nVPJeVgYAO&amp;bvm=bv.47008514,d.ZGU&amp;psig=AFQjCNEjbirSVqNFe0FSZPMI1SOIyd9hog&amp;ust=136977691687181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%C5%9Anie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l.wikipedia.org/wiki/Marzanna" TargetMode="External"/><Relationship Id="rId5" Type="http://schemas.openxmlformats.org/officeDocument/2006/relationships/hyperlink" Target="http://pl.wikipedia.org/wiki/Jesie%C5%84" TargetMode="External"/><Relationship Id="rId4" Type="http://schemas.openxmlformats.org/officeDocument/2006/relationships/hyperlink" Target="http://pl.wikipedia.org/wiki/Hala_(botanika)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hyperlink" Target="http://www.zielonyogrodek.pl/katalog-roslin/cebulowe/na-skalniak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ielonyogrodek.pl/katalog-roslin/cebulowe/kwitnace-wiosna" TargetMode="External"/><Relationship Id="rId5" Type="http://schemas.openxmlformats.org/officeDocument/2006/relationships/hyperlink" Target="http://www.zielonyogrodek.pl/katalog-roslin/cebulowe/ozdobne-kwiaty" TargetMode="External"/><Relationship Id="rId4" Type="http://schemas.openxmlformats.org/officeDocument/2006/relationships/hyperlink" Target="http://www.zielonyogrodek.pl/katalog-roslin/cebulowe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ogrod-amat.strefa.pl/drzewa_do_malego_ogrodu.php" TargetMode="External"/><Relationship Id="rId3" Type="http://schemas.openxmlformats.org/officeDocument/2006/relationships/image" Target="../media/image5.jpeg"/><Relationship Id="rId7" Type="http://schemas.openxmlformats.org/officeDocument/2006/relationships/hyperlink" Target="http://ogrod-amat.strefa.pl/rosliny_na_wiosne.php" TargetMode="External"/><Relationship Id="rId2" Type="http://schemas.openxmlformats.org/officeDocument/2006/relationships/hyperlink" Target="http://ogrod-amat.strefa.pl/zdjecie_dod.php?zdj2=373&amp;naz=11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ogrod-amat.strefa.pl/oczko_wodne.php" TargetMode="External"/><Relationship Id="rId5" Type="http://schemas.openxmlformats.org/officeDocument/2006/relationships/hyperlink" Target="http://ogrod-amat.strefa.pl/ciecie.php" TargetMode="External"/><Relationship Id="rId4" Type="http://schemas.openxmlformats.org/officeDocument/2006/relationships/hyperlink" Target="http://ogrod-amat.strefa.pl/krzewy.php" TargetMode="External"/><Relationship Id="rId9" Type="http://schemas.openxmlformats.org/officeDocument/2006/relationships/hyperlink" Target="http://ogrod-amat.strefa.pl/kwiaty_ciete.ph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//upload.wikimedia.org/wikipedia/commons/2/23/Galanthus_nivalis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l.wikipedia.org/wiki/Podsadka" TargetMode="External"/><Relationship Id="rId5" Type="http://schemas.openxmlformats.org/officeDocument/2006/relationships/hyperlink" Target="http://pl.wikipedia.org/wiki/P%C4%85k" TargetMode="External"/><Relationship Id="rId4" Type="http://schemas.openxmlformats.org/officeDocument/2006/relationships/hyperlink" Target="http://pl.wikipedia.org/wiki/Szypu%C5%82k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google.pl/url?sa=i&amp;rct=j&amp;q=owadyWIOSENNE+GIFY&amp;source=images&amp;cd=&amp;cad=rja&amp;docid=lRmty7Ecyn9CsM&amp;tbnid=ZIrv_Qw8cab37M:&amp;ved=0CAUQjRw&amp;url=http%3A%2F%2Fstronka-agusi.pl%2Fgify-krety-a920.htm&amp;ei=ONqjUan3FYfBPNG-gcAL&amp;bvm=bv.47008514,d.ZGU&amp;psig=AFQjCNEjbirSVqNFe0FSZPMI1SOIyd9hog&amp;ust=1369776916871817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714612" y="714356"/>
            <a:ext cx="423385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l-PL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WIOSNA</a:t>
            </a:r>
            <a:endParaRPr lang="pl-PL" sz="8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786314" y="585789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Dawid Gruszkowski 3a</a:t>
            </a:r>
            <a:endParaRPr lang="pl-PL" sz="2800" b="1" dirty="0"/>
          </a:p>
        </p:txBody>
      </p:sp>
      <p:pic>
        <p:nvPicPr>
          <p:cNvPr id="5122" name="Picture 2" descr="http://i.pinger.pl/pgr131/65d0b9a5002c92dd51698982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2500306"/>
            <a:ext cx="3724275" cy="277177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upload.wikimedia.org/wikipedia/commons/b/b1/Zawilec_gajowy_cm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284984"/>
            <a:ext cx="5715000" cy="3573016"/>
          </a:xfrm>
          <a:prstGeom prst="rect">
            <a:avLst/>
          </a:prstGeom>
          <a:noFill/>
        </p:spPr>
      </p:pic>
      <p:sp>
        <p:nvSpPr>
          <p:cNvPr id="4" name="Prostokąt 3"/>
          <p:cNvSpPr/>
          <p:nvPr/>
        </p:nvSpPr>
        <p:spPr>
          <a:xfrm>
            <a:off x="2286000" y="260648"/>
            <a:ext cx="457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Wiosna dla rolnika to okres intensywnej pracy. Musi zdążyć zaorać i obsiać pola. Gdy stopnieje </a:t>
            </a:r>
            <a:r>
              <a:rPr lang="pl-PL" dirty="0" smtClean="0">
                <a:hlinkClick r:id="rId3" tooltip="Śnieg"/>
              </a:rPr>
              <a:t>śnieg</a:t>
            </a:r>
            <a:r>
              <a:rPr lang="pl-PL" dirty="0" smtClean="0"/>
              <a:t> i zazielenią się łąki, zaczyna się wypas zwierząt hodowlanych np. owce wypędza się na </a:t>
            </a:r>
            <a:r>
              <a:rPr lang="pl-PL" dirty="0" smtClean="0">
                <a:hlinkClick r:id="rId4" tooltip="Hala (botanika)"/>
              </a:rPr>
              <a:t>hale</a:t>
            </a:r>
            <a:r>
              <a:rPr lang="pl-PL" dirty="0" smtClean="0"/>
              <a:t>, gdzie pozostają aż do </a:t>
            </a:r>
            <a:r>
              <a:rPr lang="pl-PL" dirty="0" smtClean="0">
                <a:hlinkClick r:id="rId5" tooltip="Jesień"/>
              </a:rPr>
              <a:t>jesieni</a:t>
            </a:r>
            <a:r>
              <a:rPr lang="pl-PL" dirty="0" smtClean="0"/>
              <a:t>. Wczesną wiosną topi się </a:t>
            </a:r>
            <a:r>
              <a:rPr lang="pl-PL" dirty="0" smtClean="0">
                <a:hlinkClick r:id="rId6" tooltip="Marzanna"/>
              </a:rPr>
              <a:t>marzannę</a:t>
            </a:r>
            <a:r>
              <a:rPr lang="pl-PL" dirty="0" smtClean="0"/>
              <a:t>, boginię mroźnej zimy i śmierci. Zwyczaj ten oznacza zakończenie okresu zimowego i rozpoczęcie wiosny. Obecnie obrzęd łączony jest z nastaniem kalendarzowej wiosny 21 marca.</a:t>
            </a:r>
            <a:endParaRPr lang="pl-PL" dirty="0"/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upload.wikimedia.org/wikipedia/commons/c/cb/Spring_Field_in_Bethel%2C_Vermo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539552" y="6858000"/>
            <a:ext cx="7572375" cy="171400"/>
          </a:xfrm>
          <a:prstGeom prst="rect">
            <a:avLst/>
          </a:prstGeom>
          <a:noFill/>
        </p:spPr>
      </p:pic>
      <p:pic>
        <p:nvPicPr>
          <p:cNvPr id="3076" name="Picture 4" descr="Krokus - zdjęcia krokusó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852936"/>
            <a:ext cx="2578786" cy="3750963"/>
          </a:xfrm>
          <a:prstGeom prst="rect">
            <a:avLst/>
          </a:prstGeom>
          <a:noFill/>
        </p:spPr>
      </p:pic>
      <p:sp>
        <p:nvSpPr>
          <p:cNvPr id="4" name="Prostokąt 3"/>
          <p:cNvSpPr/>
          <p:nvPr/>
        </p:nvSpPr>
        <p:spPr>
          <a:xfrm>
            <a:off x="251520" y="548680"/>
            <a:ext cx="51845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Krokus wiosenny</a:t>
            </a:r>
          </a:p>
          <a:p>
            <a:r>
              <a:rPr lang="pl-PL" b="1" dirty="0" err="1" smtClean="0"/>
              <a:t>Crocus</a:t>
            </a:r>
            <a:r>
              <a:rPr lang="pl-PL" b="1" dirty="0" smtClean="0"/>
              <a:t> </a:t>
            </a:r>
            <a:r>
              <a:rPr lang="pl-PL" b="1" dirty="0" err="1" smtClean="0"/>
              <a:t>vernus</a:t>
            </a:r>
            <a:endParaRPr lang="pl-PL" b="1" dirty="0" smtClean="0"/>
          </a:p>
          <a:p>
            <a:r>
              <a:rPr lang="pl-PL" dirty="0" smtClean="0"/>
              <a:t>grupa roślin: </a:t>
            </a:r>
            <a:r>
              <a:rPr lang="pl-PL" b="1" dirty="0" smtClean="0">
                <a:hlinkClick r:id="rId4"/>
              </a:rPr>
              <a:t>Cebulowe</a:t>
            </a:r>
            <a:endParaRPr lang="pl-PL" b="1" dirty="0" smtClean="0"/>
          </a:p>
          <a:p>
            <a:r>
              <a:rPr lang="pl-PL" dirty="0" smtClean="0"/>
              <a:t>podgrupa roślin: </a:t>
            </a:r>
            <a:r>
              <a:rPr lang="pl-PL" dirty="0" smtClean="0">
                <a:hlinkClick r:id="rId5"/>
              </a:rPr>
              <a:t>ozdobne kwiaty</a:t>
            </a:r>
            <a:r>
              <a:rPr lang="pl-PL" dirty="0" smtClean="0"/>
              <a:t>, </a:t>
            </a:r>
            <a:r>
              <a:rPr lang="pl-PL" dirty="0" smtClean="0">
                <a:hlinkClick r:id="rId6"/>
              </a:rPr>
              <a:t>kwitnące wiosną</a:t>
            </a:r>
            <a:r>
              <a:rPr lang="pl-PL" dirty="0" smtClean="0"/>
              <a:t>, </a:t>
            </a:r>
            <a:r>
              <a:rPr lang="pl-PL" dirty="0" smtClean="0">
                <a:hlinkClick r:id="rId7"/>
              </a:rPr>
              <a:t>na </a:t>
            </a:r>
            <a:r>
              <a:rPr lang="pl-PL" dirty="0" err="1" smtClean="0">
                <a:hlinkClick r:id="rId7"/>
              </a:rPr>
              <a:t>skalniaki</a:t>
            </a:r>
            <a:r>
              <a:rPr lang="pl-PL" dirty="0" smtClean="0"/>
              <a:t> </a:t>
            </a:r>
            <a:r>
              <a:rPr lang="pl-PL" b="1" dirty="0" smtClean="0"/>
              <a:t>Charakterystyka rośliny</a:t>
            </a:r>
          </a:p>
          <a:p>
            <a:r>
              <a:rPr lang="pl-PL" dirty="0" smtClean="0"/>
              <a:t>pokrój: wzniesiony </a:t>
            </a:r>
          </a:p>
          <a:p>
            <a:r>
              <a:rPr lang="pl-PL" dirty="0" smtClean="0"/>
              <a:t>wysokość: 0,05-0,20 m </a:t>
            </a:r>
          </a:p>
          <a:p>
            <a:r>
              <a:rPr lang="pl-PL" dirty="0" smtClean="0"/>
              <a:t>dekoracyjność: kwiaty </a:t>
            </a:r>
          </a:p>
          <a:p>
            <a:r>
              <a:rPr lang="pl-PL" dirty="0" smtClean="0"/>
              <a:t>kolor kwiatów: białe, fioletowe, liliowe, żółte </a:t>
            </a:r>
          </a:p>
          <a:p>
            <a:r>
              <a:rPr lang="pl-PL" dirty="0" smtClean="0"/>
              <a:t>okres kwitnienia: II, III, IV </a:t>
            </a:r>
          </a:p>
          <a:p>
            <a:r>
              <a:rPr lang="pl-PL" dirty="0" smtClean="0"/>
              <a:t>gleba: próchniczna, przepuszczalna </a:t>
            </a:r>
          </a:p>
          <a:p>
            <a:r>
              <a:rPr lang="pl-PL" dirty="0" smtClean="0"/>
              <a:t>odczyn gleby: lekko kwaśna </a:t>
            </a:r>
          </a:p>
          <a:p>
            <a:r>
              <a:rPr lang="pl-PL" dirty="0" smtClean="0"/>
              <a:t>stanowisko: półcień, słońce </a:t>
            </a:r>
          </a:p>
          <a:p>
            <a:r>
              <a:rPr lang="pl-PL" dirty="0" smtClean="0"/>
              <a:t>zastosowanie: pojemniki, rabaty, </a:t>
            </a:r>
            <a:r>
              <a:rPr lang="pl-PL" dirty="0" err="1" smtClean="0"/>
              <a:t>skalniaki</a:t>
            </a:r>
            <a:r>
              <a:rPr lang="pl-PL" dirty="0" smtClean="0"/>
              <a:t>, w grupie </a:t>
            </a:r>
            <a:endParaRPr lang="pl-PL" dirty="0"/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 tmFilter="0, 0; .2, .5; .8, .5; 1, 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1000" autoRev="1" fill="hold"/>
                                        <p:tgtEl>
                                          <p:spTgt spid="30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ogrod-amat.strefa.pl/foto/wierzba127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3286124"/>
            <a:ext cx="3323324" cy="2643182"/>
          </a:xfrm>
          <a:prstGeom prst="rect">
            <a:avLst/>
          </a:prstGeom>
          <a:noFill/>
        </p:spPr>
      </p:pic>
      <p:sp>
        <p:nvSpPr>
          <p:cNvPr id="3" name="Prostokąt 2"/>
          <p:cNvSpPr/>
          <p:nvPr/>
        </p:nvSpPr>
        <p:spPr>
          <a:xfrm>
            <a:off x="1500166" y="928670"/>
            <a:ext cx="457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pokrewne: </a:t>
            </a:r>
            <a:r>
              <a:rPr lang="pl-PL" dirty="0" smtClean="0">
                <a:hlinkClick r:id="rId4"/>
              </a:rPr>
              <a:t>Krzewy łatwe w uprawie</a:t>
            </a:r>
            <a:r>
              <a:rPr lang="pl-PL" dirty="0" smtClean="0"/>
              <a:t>, </a:t>
            </a:r>
            <a:r>
              <a:rPr lang="pl-PL" dirty="0" smtClean="0">
                <a:hlinkClick r:id="rId5"/>
              </a:rPr>
              <a:t>cięcie drzew i krzewów</a:t>
            </a:r>
            <a:r>
              <a:rPr lang="pl-PL" dirty="0" smtClean="0"/>
              <a:t>, </a:t>
            </a:r>
            <a:r>
              <a:rPr lang="pl-PL" dirty="0" smtClean="0">
                <a:hlinkClick r:id="rId6"/>
              </a:rPr>
              <a:t>rośliny do oczka wodnego</a:t>
            </a:r>
            <a:r>
              <a:rPr lang="pl-PL" dirty="0" smtClean="0"/>
              <a:t>, </a:t>
            </a:r>
            <a:r>
              <a:rPr lang="pl-PL" dirty="0" smtClean="0">
                <a:hlinkClick r:id="rId7"/>
              </a:rPr>
              <a:t>rośliny do wiosennego ogrodu</a:t>
            </a:r>
            <a:r>
              <a:rPr lang="pl-PL" dirty="0" smtClean="0"/>
              <a:t>, </a:t>
            </a:r>
            <a:r>
              <a:rPr lang="pl-PL" dirty="0" smtClean="0">
                <a:hlinkClick r:id="rId8"/>
              </a:rPr>
              <a:t>drzewa do małego ogrodu</a:t>
            </a:r>
            <a:r>
              <a:rPr lang="pl-PL" dirty="0" smtClean="0"/>
              <a:t>, </a:t>
            </a:r>
            <a:r>
              <a:rPr lang="pl-PL" dirty="0" smtClean="0">
                <a:hlinkClick r:id="rId9"/>
              </a:rPr>
              <a:t>kwiaty cięte</a:t>
            </a:r>
            <a:r>
              <a:rPr lang="pl-PL" dirty="0" smtClean="0"/>
              <a:t>. </a:t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3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lik:Galanthus nivali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3214686"/>
            <a:ext cx="3312368" cy="3312368"/>
          </a:xfrm>
          <a:prstGeom prst="rect">
            <a:avLst/>
          </a:prstGeom>
          <a:noFill/>
        </p:spPr>
      </p:pic>
      <p:sp>
        <p:nvSpPr>
          <p:cNvPr id="4" name="Prostokąt 3"/>
          <p:cNvSpPr/>
          <p:nvPr/>
        </p:nvSpPr>
        <p:spPr>
          <a:xfrm>
            <a:off x="1142976" y="928670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Kwiat pojedynczy, pachnący, zwisający na </a:t>
            </a:r>
            <a:r>
              <a:rPr lang="pl-PL" dirty="0" smtClean="0">
                <a:hlinkClick r:id="rId4" tooltip="Szypułka"/>
              </a:rPr>
              <a:t>szypułce</a:t>
            </a:r>
            <a:r>
              <a:rPr lang="pl-PL" dirty="0" smtClean="0"/>
              <a:t> o długości ok. 3 cm wyrastającej ze szczytu łodygi. W </a:t>
            </a:r>
            <a:r>
              <a:rPr lang="pl-PL" dirty="0" smtClean="0">
                <a:hlinkClick r:id="rId5" tooltip="Pąk"/>
              </a:rPr>
              <a:t>pąku</a:t>
            </a:r>
            <a:r>
              <a:rPr lang="pl-PL" dirty="0" smtClean="0"/>
              <a:t> okryty dwoma zrośniętymi </a:t>
            </a:r>
            <a:r>
              <a:rPr lang="pl-PL" dirty="0" smtClean="0">
                <a:hlinkClick r:id="rId6" tooltip="Podsadka"/>
              </a:rPr>
              <a:t>podsadkami</a:t>
            </a:r>
            <a:r>
              <a:rPr lang="pl-PL" dirty="0" smtClean="0"/>
              <a:t>, nieznacznie dłuższymi od szypułki (pełnią one funkcję ochronną przed niskimi temperaturami). </a:t>
            </a:r>
            <a:endParaRPr lang="pl-PL" dirty="0"/>
          </a:p>
        </p:txBody>
      </p:sp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00298" y="1285860"/>
            <a:ext cx="373012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KONIEC</a:t>
            </a:r>
            <a:endParaRPr lang="pl-PL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8434" name="Picture 2" descr="http://www.stronka-agusi.pl/gify/images/383maulwurf_012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3714752"/>
            <a:ext cx="1304670" cy="1840748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28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25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250"/>
                            </p:stCondLst>
                            <p:childTnLst>
                              <p:par>
                                <p:cTn id="2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184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2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223</Words>
  <Application>Microsoft Office PowerPoint</Application>
  <PresentationFormat>Pokaz na ekranie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u701</dc:creator>
  <cp:lastModifiedBy>dom</cp:lastModifiedBy>
  <cp:revision>10</cp:revision>
  <dcterms:created xsi:type="dcterms:W3CDTF">2013-04-15T08:48:14Z</dcterms:created>
  <dcterms:modified xsi:type="dcterms:W3CDTF">2013-05-27T22:14:49Z</dcterms:modified>
</cp:coreProperties>
</file>